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3E-BFFC-4547-9098-CF013BA1900E}" type="datetimeFigureOut">
              <a:rPr lang="en-US" smtClean="0"/>
              <a:t>8/24/14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FC7-ACE9-4C41-8418-1524C5988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3E-BFFC-4547-9098-CF013BA1900E}" type="datetimeFigureOut">
              <a:rPr lang="en-US" smtClean="0"/>
              <a:t>8/24/14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FC7-ACE9-4C41-8418-1524C5988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3E-BFFC-4547-9098-CF013BA1900E}" type="datetimeFigureOut">
              <a:rPr lang="en-US" smtClean="0"/>
              <a:t>8/24/14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FC7-ACE9-4C41-8418-1524C5988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3E-BFFC-4547-9098-CF013BA1900E}" type="datetimeFigureOut">
              <a:rPr lang="en-US" smtClean="0"/>
              <a:t>8/24/14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FC7-ACE9-4C41-8418-1524C5988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3E-BFFC-4547-9098-CF013BA1900E}" type="datetimeFigureOut">
              <a:rPr lang="en-US" smtClean="0"/>
              <a:t>8/24/14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FC7-ACE9-4C41-8418-1524C5988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3E-BFFC-4547-9098-CF013BA1900E}" type="datetimeFigureOut">
              <a:rPr lang="en-US" smtClean="0"/>
              <a:t>8/24/14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FC7-ACE9-4C41-8418-1524C5988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3E-BFFC-4547-9098-CF013BA1900E}" type="datetimeFigureOut">
              <a:rPr lang="en-US" smtClean="0"/>
              <a:t>8/24/14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FC7-ACE9-4C41-8418-1524C5988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3E-BFFC-4547-9098-CF013BA1900E}" type="datetimeFigureOut">
              <a:rPr lang="en-US" smtClean="0"/>
              <a:t>8/24/14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FC7-ACE9-4C41-8418-1524C5988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3E-BFFC-4547-9098-CF013BA1900E}" type="datetimeFigureOut">
              <a:rPr lang="en-US" smtClean="0"/>
              <a:t>8/24/14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FC7-ACE9-4C41-8418-1524C5988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3E-BFFC-4547-9098-CF013BA1900E}" type="datetimeFigureOut">
              <a:rPr lang="en-US" smtClean="0"/>
              <a:t>8/24/14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FC7-ACE9-4C41-8418-1524C5988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3E-BFFC-4547-9098-CF013BA1900E}" type="datetimeFigureOut">
              <a:rPr lang="en-US" smtClean="0"/>
              <a:t>8/24/14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FC7-ACE9-4C41-8418-1524C5988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9243E-BFFC-4547-9098-CF013BA1900E}" type="datetimeFigureOut">
              <a:rPr lang="en-US" smtClean="0"/>
              <a:t>8/24/14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07FC7-ACE9-4C41-8418-1524C59885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AAT parabola question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7"/>
          <p:cNvGrpSpPr>
            <a:grpSpLocks/>
          </p:cNvGrpSpPr>
          <p:nvPr/>
        </p:nvGrpSpPr>
        <p:grpSpPr bwMode="auto">
          <a:xfrm>
            <a:off x="4175125" y="1358900"/>
            <a:ext cx="5045075" cy="5041900"/>
            <a:chOff x="2256" y="856"/>
            <a:chExt cx="3178" cy="3176"/>
          </a:xfrm>
        </p:grpSpPr>
        <p:grpSp>
          <p:nvGrpSpPr>
            <p:cNvPr id="3" name="Group 74"/>
            <p:cNvGrpSpPr>
              <a:grpSpLocks/>
            </p:cNvGrpSpPr>
            <p:nvPr/>
          </p:nvGrpSpPr>
          <p:grpSpPr bwMode="auto">
            <a:xfrm>
              <a:off x="2256" y="1056"/>
              <a:ext cx="3024" cy="2976"/>
              <a:chOff x="2256" y="1056"/>
              <a:chExt cx="3024" cy="2976"/>
            </a:xfrm>
          </p:grpSpPr>
          <p:sp>
            <p:nvSpPr>
              <p:cNvPr id="14354" name="Line 71"/>
              <p:cNvSpPr>
                <a:spLocks noChangeShapeType="1"/>
              </p:cNvSpPr>
              <p:nvPr/>
            </p:nvSpPr>
            <p:spPr bwMode="auto">
              <a:xfrm rot="5400000">
                <a:off x="3756" y="-396"/>
                <a:ext cx="0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5" name="Line 70"/>
              <p:cNvSpPr>
                <a:spLocks noChangeShapeType="1"/>
              </p:cNvSpPr>
              <p:nvPr/>
            </p:nvSpPr>
            <p:spPr bwMode="auto">
              <a:xfrm rot="5400000">
                <a:off x="3756" y="2484"/>
                <a:ext cx="0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6" name="Line 69"/>
              <p:cNvSpPr>
                <a:spLocks noChangeShapeType="1"/>
              </p:cNvSpPr>
              <p:nvPr/>
            </p:nvSpPr>
            <p:spPr bwMode="auto">
              <a:xfrm>
                <a:off x="2304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7" name="Line 68"/>
              <p:cNvSpPr>
                <a:spLocks noChangeShapeType="1"/>
              </p:cNvSpPr>
              <p:nvPr/>
            </p:nvSpPr>
            <p:spPr bwMode="auto">
              <a:xfrm>
                <a:off x="5184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8" name="Line 21"/>
              <p:cNvSpPr>
                <a:spLocks noChangeShapeType="1"/>
              </p:cNvSpPr>
              <p:nvPr/>
            </p:nvSpPr>
            <p:spPr bwMode="auto">
              <a:xfrm>
                <a:off x="3888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9" name="Line 22"/>
              <p:cNvSpPr>
                <a:spLocks noChangeShapeType="1"/>
              </p:cNvSpPr>
              <p:nvPr/>
            </p:nvSpPr>
            <p:spPr bwMode="auto">
              <a:xfrm>
                <a:off x="4032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0" name="Line 23"/>
              <p:cNvSpPr>
                <a:spLocks noChangeShapeType="1"/>
              </p:cNvSpPr>
              <p:nvPr/>
            </p:nvSpPr>
            <p:spPr bwMode="auto">
              <a:xfrm>
                <a:off x="4176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1" name="Line 24"/>
              <p:cNvSpPr>
                <a:spLocks noChangeShapeType="1"/>
              </p:cNvSpPr>
              <p:nvPr/>
            </p:nvSpPr>
            <p:spPr bwMode="auto">
              <a:xfrm>
                <a:off x="4320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2" name="Line 25"/>
              <p:cNvSpPr>
                <a:spLocks noChangeShapeType="1"/>
              </p:cNvSpPr>
              <p:nvPr/>
            </p:nvSpPr>
            <p:spPr bwMode="auto">
              <a:xfrm>
                <a:off x="4464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3" name="Line 26"/>
              <p:cNvSpPr>
                <a:spLocks noChangeShapeType="1"/>
              </p:cNvSpPr>
              <p:nvPr/>
            </p:nvSpPr>
            <p:spPr bwMode="auto">
              <a:xfrm>
                <a:off x="4608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4" name="Line 27"/>
              <p:cNvSpPr>
                <a:spLocks noChangeShapeType="1"/>
              </p:cNvSpPr>
              <p:nvPr/>
            </p:nvSpPr>
            <p:spPr bwMode="auto">
              <a:xfrm>
                <a:off x="4752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5" name="Line 28"/>
              <p:cNvSpPr>
                <a:spLocks noChangeShapeType="1"/>
              </p:cNvSpPr>
              <p:nvPr/>
            </p:nvSpPr>
            <p:spPr bwMode="auto">
              <a:xfrm>
                <a:off x="4896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6" name="Line 29"/>
              <p:cNvSpPr>
                <a:spLocks noChangeShapeType="1"/>
              </p:cNvSpPr>
              <p:nvPr/>
            </p:nvSpPr>
            <p:spPr bwMode="auto">
              <a:xfrm>
                <a:off x="5040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7" name="Line 30"/>
              <p:cNvSpPr>
                <a:spLocks noChangeShapeType="1"/>
              </p:cNvSpPr>
              <p:nvPr/>
            </p:nvSpPr>
            <p:spPr bwMode="auto">
              <a:xfrm>
                <a:off x="2448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8" name="Line 31"/>
              <p:cNvSpPr>
                <a:spLocks noChangeShapeType="1"/>
              </p:cNvSpPr>
              <p:nvPr/>
            </p:nvSpPr>
            <p:spPr bwMode="auto">
              <a:xfrm>
                <a:off x="2592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9" name="Line 32"/>
              <p:cNvSpPr>
                <a:spLocks noChangeShapeType="1"/>
              </p:cNvSpPr>
              <p:nvPr/>
            </p:nvSpPr>
            <p:spPr bwMode="auto">
              <a:xfrm>
                <a:off x="2736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0" name="Line 33"/>
              <p:cNvSpPr>
                <a:spLocks noChangeShapeType="1"/>
              </p:cNvSpPr>
              <p:nvPr/>
            </p:nvSpPr>
            <p:spPr bwMode="auto">
              <a:xfrm>
                <a:off x="2880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1" name="Line 34"/>
              <p:cNvSpPr>
                <a:spLocks noChangeShapeType="1"/>
              </p:cNvSpPr>
              <p:nvPr/>
            </p:nvSpPr>
            <p:spPr bwMode="auto">
              <a:xfrm>
                <a:off x="3024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2" name="Line 35"/>
              <p:cNvSpPr>
                <a:spLocks noChangeShapeType="1"/>
              </p:cNvSpPr>
              <p:nvPr/>
            </p:nvSpPr>
            <p:spPr bwMode="auto">
              <a:xfrm>
                <a:off x="3168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3" name="Line 36"/>
              <p:cNvSpPr>
                <a:spLocks noChangeShapeType="1"/>
              </p:cNvSpPr>
              <p:nvPr/>
            </p:nvSpPr>
            <p:spPr bwMode="auto">
              <a:xfrm>
                <a:off x="3312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4" name="Line 37"/>
              <p:cNvSpPr>
                <a:spLocks noChangeShapeType="1"/>
              </p:cNvSpPr>
              <p:nvPr/>
            </p:nvSpPr>
            <p:spPr bwMode="auto">
              <a:xfrm>
                <a:off x="3456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5" name="Line 38"/>
              <p:cNvSpPr>
                <a:spLocks noChangeShapeType="1"/>
              </p:cNvSpPr>
              <p:nvPr/>
            </p:nvSpPr>
            <p:spPr bwMode="auto">
              <a:xfrm>
                <a:off x="3600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6" name="Line 41"/>
              <p:cNvSpPr>
                <a:spLocks noChangeShapeType="1"/>
              </p:cNvSpPr>
              <p:nvPr/>
            </p:nvSpPr>
            <p:spPr bwMode="auto">
              <a:xfrm rot="16200000" flipV="1">
                <a:off x="3757" y="-253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7" name="Line 42"/>
              <p:cNvSpPr>
                <a:spLocks noChangeShapeType="1"/>
              </p:cNvSpPr>
              <p:nvPr/>
            </p:nvSpPr>
            <p:spPr bwMode="auto">
              <a:xfrm rot="5400000">
                <a:off x="3755" y="-108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8" name="Line 43"/>
              <p:cNvSpPr>
                <a:spLocks noChangeShapeType="1"/>
              </p:cNvSpPr>
              <p:nvPr/>
            </p:nvSpPr>
            <p:spPr bwMode="auto">
              <a:xfrm rot="5400000">
                <a:off x="3755" y="36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9" name="Line 44"/>
              <p:cNvSpPr>
                <a:spLocks noChangeShapeType="1"/>
              </p:cNvSpPr>
              <p:nvPr/>
            </p:nvSpPr>
            <p:spPr bwMode="auto">
              <a:xfrm rot="5400000">
                <a:off x="3755" y="180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0" name="Line 45"/>
              <p:cNvSpPr>
                <a:spLocks noChangeShapeType="1"/>
              </p:cNvSpPr>
              <p:nvPr/>
            </p:nvSpPr>
            <p:spPr bwMode="auto">
              <a:xfrm rot="5400000">
                <a:off x="3756" y="324"/>
                <a:ext cx="0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1" name="Line 46"/>
              <p:cNvSpPr>
                <a:spLocks noChangeShapeType="1"/>
              </p:cNvSpPr>
              <p:nvPr/>
            </p:nvSpPr>
            <p:spPr bwMode="auto">
              <a:xfrm rot="5400000">
                <a:off x="3755" y="468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2" name="Line 47"/>
              <p:cNvSpPr>
                <a:spLocks noChangeShapeType="1"/>
              </p:cNvSpPr>
              <p:nvPr/>
            </p:nvSpPr>
            <p:spPr bwMode="auto">
              <a:xfrm rot="5400000">
                <a:off x="3755" y="612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3" name="Line 48"/>
              <p:cNvSpPr>
                <a:spLocks noChangeShapeType="1"/>
              </p:cNvSpPr>
              <p:nvPr/>
            </p:nvSpPr>
            <p:spPr bwMode="auto">
              <a:xfrm rot="5400000">
                <a:off x="3755" y="756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4" name="Line 49"/>
              <p:cNvSpPr>
                <a:spLocks noChangeShapeType="1"/>
              </p:cNvSpPr>
              <p:nvPr/>
            </p:nvSpPr>
            <p:spPr bwMode="auto">
              <a:xfrm rot="5400000">
                <a:off x="3755" y="900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5" name="Line 51"/>
              <p:cNvSpPr>
                <a:spLocks noChangeShapeType="1"/>
              </p:cNvSpPr>
              <p:nvPr/>
            </p:nvSpPr>
            <p:spPr bwMode="auto">
              <a:xfrm rot="16200000" flipV="1">
                <a:off x="3757" y="1187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6" name="Line 52"/>
              <p:cNvSpPr>
                <a:spLocks noChangeShapeType="1"/>
              </p:cNvSpPr>
              <p:nvPr/>
            </p:nvSpPr>
            <p:spPr bwMode="auto">
              <a:xfrm rot="16200000" flipV="1">
                <a:off x="3757" y="1331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7" name="Line 53"/>
              <p:cNvSpPr>
                <a:spLocks noChangeShapeType="1"/>
              </p:cNvSpPr>
              <p:nvPr/>
            </p:nvSpPr>
            <p:spPr bwMode="auto">
              <a:xfrm rot="16200000" flipV="1">
                <a:off x="3757" y="1475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8" name="Line 54"/>
              <p:cNvSpPr>
                <a:spLocks noChangeShapeType="1"/>
              </p:cNvSpPr>
              <p:nvPr/>
            </p:nvSpPr>
            <p:spPr bwMode="auto">
              <a:xfrm rot="16200000" flipV="1">
                <a:off x="3757" y="1619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9" name="Line 55"/>
              <p:cNvSpPr>
                <a:spLocks noChangeShapeType="1"/>
              </p:cNvSpPr>
              <p:nvPr/>
            </p:nvSpPr>
            <p:spPr bwMode="auto">
              <a:xfrm rot="5400000">
                <a:off x="3757" y="1763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0" name="Line 56"/>
              <p:cNvSpPr>
                <a:spLocks noChangeShapeType="1"/>
              </p:cNvSpPr>
              <p:nvPr/>
            </p:nvSpPr>
            <p:spPr bwMode="auto">
              <a:xfrm rot="16200000" flipV="1">
                <a:off x="3757" y="1907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1" name="Line 57"/>
              <p:cNvSpPr>
                <a:spLocks noChangeShapeType="1"/>
              </p:cNvSpPr>
              <p:nvPr/>
            </p:nvSpPr>
            <p:spPr bwMode="auto">
              <a:xfrm rot="16200000" flipV="1">
                <a:off x="3757" y="2051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2" name="Line 58"/>
              <p:cNvSpPr>
                <a:spLocks noChangeShapeType="1"/>
              </p:cNvSpPr>
              <p:nvPr/>
            </p:nvSpPr>
            <p:spPr bwMode="auto">
              <a:xfrm rot="16200000" flipV="1">
                <a:off x="3757" y="2195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3" name="Line 59"/>
              <p:cNvSpPr>
                <a:spLocks noChangeShapeType="1"/>
              </p:cNvSpPr>
              <p:nvPr/>
            </p:nvSpPr>
            <p:spPr bwMode="auto">
              <a:xfrm rot="16200000" flipV="1">
                <a:off x="3757" y="2339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4" name="Line 20"/>
              <p:cNvSpPr>
                <a:spLocks noChangeShapeType="1"/>
              </p:cNvSpPr>
              <p:nvPr/>
            </p:nvSpPr>
            <p:spPr bwMode="auto">
              <a:xfrm rot="16200000" flipV="1">
                <a:off x="3768" y="1032"/>
                <a:ext cx="0" cy="302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5" name="Line 19"/>
              <p:cNvSpPr>
                <a:spLocks noChangeShapeType="1"/>
              </p:cNvSpPr>
              <p:nvPr/>
            </p:nvSpPr>
            <p:spPr bwMode="auto">
              <a:xfrm>
                <a:off x="3744" y="1056"/>
                <a:ext cx="0" cy="29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352" name="Text Box 75"/>
            <p:cNvSpPr txBox="1">
              <a:spLocks noChangeArrowheads="1"/>
            </p:cNvSpPr>
            <p:nvPr/>
          </p:nvSpPr>
          <p:spPr bwMode="auto">
            <a:xfrm>
              <a:off x="5222" y="247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b="1"/>
                <a:t>x</a:t>
              </a:r>
            </a:p>
          </p:txBody>
        </p:sp>
        <p:sp>
          <p:nvSpPr>
            <p:cNvPr id="14353" name="Text Box 76"/>
            <p:cNvSpPr txBox="1">
              <a:spLocks noChangeArrowheads="1"/>
            </p:cNvSpPr>
            <p:nvPr/>
          </p:nvSpPr>
          <p:spPr bwMode="auto">
            <a:xfrm>
              <a:off x="3592" y="85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b="1"/>
                <a:t>y</a:t>
              </a:r>
            </a:p>
          </p:txBody>
        </p:sp>
      </p:grp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What is the equation of a parabola that goes through the point (2, 9). Also, graph.</a:t>
            </a:r>
            <a:endParaRPr lang="en-US" sz="3600" dirty="0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685800" y="2209800"/>
            <a:ext cx="0" cy="419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152400" y="26670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28600" y="205740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762000" y="205740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y</a:t>
            </a:r>
            <a:endParaRPr lang="en-US" dirty="0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76200" y="2744788"/>
            <a:ext cx="522288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-3</a:t>
            </a:r>
          </a:p>
          <a:p>
            <a:r>
              <a:rPr lang="en-US" dirty="0"/>
              <a:t>-2</a:t>
            </a:r>
          </a:p>
          <a:p>
            <a:r>
              <a:rPr lang="en-US" dirty="0"/>
              <a:t>-1</a:t>
            </a:r>
          </a:p>
          <a:p>
            <a:r>
              <a:rPr lang="en-US" dirty="0"/>
              <a:t> 0</a:t>
            </a:r>
          </a:p>
          <a:p>
            <a:r>
              <a:rPr lang="en-US" dirty="0"/>
              <a:t> 1</a:t>
            </a:r>
          </a:p>
          <a:p>
            <a:r>
              <a:rPr lang="en-US" dirty="0"/>
              <a:t> 2</a:t>
            </a:r>
          </a:p>
          <a:p>
            <a:r>
              <a:rPr lang="en-US" dirty="0"/>
              <a:t> 3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" y="2808744"/>
            <a:ext cx="502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(9/4)(-3)</a:t>
            </a:r>
            <a:r>
              <a:rPr lang="en-US" baseline="30000" dirty="0" smtClean="0"/>
              <a:t>2</a:t>
            </a:r>
            <a:r>
              <a:rPr lang="en-US" dirty="0" smtClean="0"/>
              <a:t>=81/4</a:t>
            </a:r>
            <a:endParaRPr lang="en-US" dirty="0" smtClean="0"/>
          </a:p>
          <a:p>
            <a:r>
              <a:rPr lang="en-US" dirty="0" smtClean="0"/>
              <a:t>(9/4)(-2)</a:t>
            </a:r>
            <a:r>
              <a:rPr lang="en-US" baseline="30000" dirty="0" smtClean="0"/>
              <a:t>2</a:t>
            </a:r>
            <a:r>
              <a:rPr lang="en-US" dirty="0" smtClean="0"/>
              <a:t>=9</a:t>
            </a:r>
            <a:endParaRPr lang="en-US" dirty="0" smtClean="0"/>
          </a:p>
          <a:p>
            <a:r>
              <a:rPr lang="en-US" dirty="0" smtClean="0"/>
              <a:t>(9/4)(-1)</a:t>
            </a:r>
            <a:r>
              <a:rPr lang="en-US" baseline="30000" dirty="0" smtClean="0"/>
              <a:t>2</a:t>
            </a:r>
            <a:r>
              <a:rPr lang="en-US" dirty="0" smtClean="0"/>
              <a:t>=9/4</a:t>
            </a:r>
            <a:endParaRPr lang="en-US" dirty="0" smtClean="0"/>
          </a:p>
          <a:p>
            <a:r>
              <a:rPr lang="en-US" dirty="0" smtClean="0"/>
              <a:t>(9/4)(0)</a:t>
            </a:r>
            <a:r>
              <a:rPr lang="en-US" baseline="30000" dirty="0" smtClean="0"/>
              <a:t>2</a:t>
            </a:r>
            <a:r>
              <a:rPr lang="en-US" dirty="0" smtClean="0"/>
              <a:t>=0</a:t>
            </a:r>
            <a:endParaRPr lang="en-US" dirty="0" smtClean="0"/>
          </a:p>
          <a:p>
            <a:r>
              <a:rPr lang="en-US" dirty="0" smtClean="0"/>
              <a:t>(9/4)(1)</a:t>
            </a:r>
            <a:r>
              <a:rPr lang="en-US" baseline="30000" dirty="0" smtClean="0"/>
              <a:t>2</a:t>
            </a:r>
            <a:r>
              <a:rPr lang="en-US" dirty="0" smtClean="0"/>
              <a:t>=9/4</a:t>
            </a:r>
          </a:p>
          <a:p>
            <a:r>
              <a:rPr lang="en-US" dirty="0" smtClean="0"/>
              <a:t>(9/4)(2)</a:t>
            </a:r>
            <a:r>
              <a:rPr lang="en-US" baseline="30000" dirty="0" smtClean="0"/>
              <a:t>2</a:t>
            </a:r>
            <a:r>
              <a:rPr lang="en-US" dirty="0" smtClean="0"/>
              <a:t>=9</a:t>
            </a:r>
            <a:endParaRPr lang="en-US" dirty="0" smtClean="0"/>
          </a:p>
          <a:p>
            <a:r>
              <a:rPr lang="en-US" dirty="0" smtClean="0"/>
              <a:t>(9/4)(3)</a:t>
            </a:r>
            <a:r>
              <a:rPr lang="en-US" baseline="30000" dirty="0" smtClean="0"/>
              <a:t>2</a:t>
            </a:r>
            <a:r>
              <a:rPr lang="en-US" dirty="0" smtClean="0"/>
              <a:t>=81/4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2819400" y="1524000"/>
            <a:ext cx="434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Y=ax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9=a(2)</a:t>
            </a:r>
            <a:r>
              <a:rPr lang="en-US" baseline="30000" dirty="0" smtClean="0"/>
              <a:t>2</a:t>
            </a:r>
            <a:endParaRPr lang="en-US" dirty="0" smtClean="0"/>
          </a:p>
          <a:p>
            <a:r>
              <a:rPr lang="en-US" dirty="0" smtClean="0"/>
              <a:t>9=4a</a:t>
            </a:r>
          </a:p>
          <a:p>
            <a:r>
              <a:rPr lang="en-US" dirty="0" smtClean="0"/>
              <a:t>9/4=a</a:t>
            </a:r>
          </a:p>
          <a:p>
            <a:r>
              <a:rPr lang="en-US" dirty="0" smtClean="0"/>
              <a:t>Plug in a.</a:t>
            </a:r>
          </a:p>
          <a:p>
            <a:r>
              <a:rPr lang="en-US" dirty="0" smtClean="0"/>
              <a:t>Standard form </a:t>
            </a:r>
          </a:p>
          <a:p>
            <a:r>
              <a:rPr lang="en-US" dirty="0" smtClean="0"/>
              <a:t>Y=ax</a:t>
            </a:r>
            <a:r>
              <a:rPr lang="en-US" baseline="30000" dirty="0" smtClean="0"/>
              <a:t>2</a:t>
            </a:r>
            <a:r>
              <a:rPr lang="en-US" dirty="0" smtClean="0"/>
              <a:t>+bx+c</a:t>
            </a:r>
          </a:p>
          <a:p>
            <a:r>
              <a:rPr lang="en-US" dirty="0" smtClean="0"/>
              <a:t>Y=(9/4)x</a:t>
            </a:r>
            <a:r>
              <a:rPr lang="en-US" baseline="30000" dirty="0" smtClean="0"/>
              <a:t>2</a:t>
            </a:r>
          </a:p>
          <a:p>
            <a:endParaRPr lang="en-US" dirty="0"/>
          </a:p>
        </p:txBody>
      </p:sp>
      <p:sp>
        <p:nvSpPr>
          <p:cNvPr id="57" name="Oval 142"/>
          <p:cNvSpPr>
            <a:spLocks noChangeArrowheads="1"/>
          </p:cNvSpPr>
          <p:nvPr/>
        </p:nvSpPr>
        <p:spPr bwMode="auto">
          <a:xfrm>
            <a:off x="6019800" y="1905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142"/>
          <p:cNvSpPr>
            <a:spLocks noChangeArrowheads="1"/>
          </p:cNvSpPr>
          <p:nvPr/>
        </p:nvSpPr>
        <p:spPr bwMode="auto">
          <a:xfrm>
            <a:off x="6248400" y="3429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Oval 142"/>
          <p:cNvSpPr>
            <a:spLocks noChangeArrowheads="1"/>
          </p:cNvSpPr>
          <p:nvPr/>
        </p:nvSpPr>
        <p:spPr bwMode="auto">
          <a:xfrm>
            <a:off x="6477000" y="3962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Oval 142"/>
          <p:cNvSpPr>
            <a:spLocks noChangeArrowheads="1"/>
          </p:cNvSpPr>
          <p:nvPr/>
        </p:nvSpPr>
        <p:spPr bwMode="auto">
          <a:xfrm>
            <a:off x="6934200" y="1905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Oval 142"/>
          <p:cNvSpPr>
            <a:spLocks noChangeArrowheads="1"/>
          </p:cNvSpPr>
          <p:nvPr/>
        </p:nvSpPr>
        <p:spPr bwMode="auto">
          <a:xfrm>
            <a:off x="6705600" y="3429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Block Arc 63"/>
          <p:cNvSpPr/>
          <p:nvPr/>
        </p:nvSpPr>
        <p:spPr bwMode="auto">
          <a:xfrm rot="10800000">
            <a:off x="6096000" y="-228600"/>
            <a:ext cx="838200" cy="4267200"/>
          </a:xfrm>
          <a:prstGeom prst="blockArc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55" grpId="0"/>
      <p:bldP spid="57" grpId="0" animBg="1"/>
      <p:bldP spid="58" grpId="0" animBg="1"/>
      <p:bldP spid="59" grpId="0" animBg="1"/>
      <p:bldP spid="61" grpId="0" animBg="1"/>
      <p:bldP spid="62" grpId="0" animBg="1"/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7"/>
          <p:cNvGrpSpPr>
            <a:grpSpLocks/>
          </p:cNvGrpSpPr>
          <p:nvPr/>
        </p:nvGrpSpPr>
        <p:grpSpPr bwMode="auto">
          <a:xfrm>
            <a:off x="3581400" y="1358900"/>
            <a:ext cx="5045075" cy="5041900"/>
            <a:chOff x="2256" y="856"/>
            <a:chExt cx="3178" cy="3176"/>
          </a:xfrm>
        </p:grpSpPr>
        <p:grpSp>
          <p:nvGrpSpPr>
            <p:cNvPr id="3" name="Group 74"/>
            <p:cNvGrpSpPr>
              <a:grpSpLocks/>
            </p:cNvGrpSpPr>
            <p:nvPr/>
          </p:nvGrpSpPr>
          <p:grpSpPr bwMode="auto">
            <a:xfrm>
              <a:off x="2256" y="1056"/>
              <a:ext cx="3024" cy="2976"/>
              <a:chOff x="2256" y="1056"/>
              <a:chExt cx="3024" cy="2976"/>
            </a:xfrm>
          </p:grpSpPr>
          <p:sp>
            <p:nvSpPr>
              <p:cNvPr id="14354" name="Line 71"/>
              <p:cNvSpPr>
                <a:spLocks noChangeShapeType="1"/>
              </p:cNvSpPr>
              <p:nvPr/>
            </p:nvSpPr>
            <p:spPr bwMode="auto">
              <a:xfrm rot="5400000">
                <a:off x="3756" y="-396"/>
                <a:ext cx="0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5" name="Line 70"/>
              <p:cNvSpPr>
                <a:spLocks noChangeShapeType="1"/>
              </p:cNvSpPr>
              <p:nvPr/>
            </p:nvSpPr>
            <p:spPr bwMode="auto">
              <a:xfrm rot="5400000">
                <a:off x="3756" y="2484"/>
                <a:ext cx="0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6" name="Line 69"/>
              <p:cNvSpPr>
                <a:spLocks noChangeShapeType="1"/>
              </p:cNvSpPr>
              <p:nvPr/>
            </p:nvSpPr>
            <p:spPr bwMode="auto">
              <a:xfrm>
                <a:off x="2304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7" name="Line 68"/>
              <p:cNvSpPr>
                <a:spLocks noChangeShapeType="1"/>
              </p:cNvSpPr>
              <p:nvPr/>
            </p:nvSpPr>
            <p:spPr bwMode="auto">
              <a:xfrm>
                <a:off x="5184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8" name="Line 21"/>
              <p:cNvSpPr>
                <a:spLocks noChangeShapeType="1"/>
              </p:cNvSpPr>
              <p:nvPr/>
            </p:nvSpPr>
            <p:spPr bwMode="auto">
              <a:xfrm>
                <a:off x="3888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59" name="Line 22"/>
              <p:cNvSpPr>
                <a:spLocks noChangeShapeType="1"/>
              </p:cNvSpPr>
              <p:nvPr/>
            </p:nvSpPr>
            <p:spPr bwMode="auto">
              <a:xfrm>
                <a:off x="4032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0" name="Line 23"/>
              <p:cNvSpPr>
                <a:spLocks noChangeShapeType="1"/>
              </p:cNvSpPr>
              <p:nvPr/>
            </p:nvSpPr>
            <p:spPr bwMode="auto">
              <a:xfrm>
                <a:off x="4176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1" name="Line 24"/>
              <p:cNvSpPr>
                <a:spLocks noChangeShapeType="1"/>
              </p:cNvSpPr>
              <p:nvPr/>
            </p:nvSpPr>
            <p:spPr bwMode="auto">
              <a:xfrm>
                <a:off x="4320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2" name="Line 25"/>
              <p:cNvSpPr>
                <a:spLocks noChangeShapeType="1"/>
              </p:cNvSpPr>
              <p:nvPr/>
            </p:nvSpPr>
            <p:spPr bwMode="auto">
              <a:xfrm>
                <a:off x="4464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3" name="Line 26"/>
              <p:cNvSpPr>
                <a:spLocks noChangeShapeType="1"/>
              </p:cNvSpPr>
              <p:nvPr/>
            </p:nvSpPr>
            <p:spPr bwMode="auto">
              <a:xfrm>
                <a:off x="4608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4" name="Line 27"/>
              <p:cNvSpPr>
                <a:spLocks noChangeShapeType="1"/>
              </p:cNvSpPr>
              <p:nvPr/>
            </p:nvSpPr>
            <p:spPr bwMode="auto">
              <a:xfrm>
                <a:off x="4752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5" name="Line 28"/>
              <p:cNvSpPr>
                <a:spLocks noChangeShapeType="1"/>
              </p:cNvSpPr>
              <p:nvPr/>
            </p:nvSpPr>
            <p:spPr bwMode="auto">
              <a:xfrm>
                <a:off x="4896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6" name="Line 29"/>
              <p:cNvSpPr>
                <a:spLocks noChangeShapeType="1"/>
              </p:cNvSpPr>
              <p:nvPr/>
            </p:nvSpPr>
            <p:spPr bwMode="auto">
              <a:xfrm>
                <a:off x="5040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7" name="Line 30"/>
              <p:cNvSpPr>
                <a:spLocks noChangeShapeType="1"/>
              </p:cNvSpPr>
              <p:nvPr/>
            </p:nvSpPr>
            <p:spPr bwMode="auto">
              <a:xfrm>
                <a:off x="2448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8" name="Line 31"/>
              <p:cNvSpPr>
                <a:spLocks noChangeShapeType="1"/>
              </p:cNvSpPr>
              <p:nvPr/>
            </p:nvSpPr>
            <p:spPr bwMode="auto">
              <a:xfrm>
                <a:off x="2592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69" name="Line 32"/>
              <p:cNvSpPr>
                <a:spLocks noChangeShapeType="1"/>
              </p:cNvSpPr>
              <p:nvPr/>
            </p:nvSpPr>
            <p:spPr bwMode="auto">
              <a:xfrm>
                <a:off x="2736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0" name="Line 33"/>
              <p:cNvSpPr>
                <a:spLocks noChangeShapeType="1"/>
              </p:cNvSpPr>
              <p:nvPr/>
            </p:nvSpPr>
            <p:spPr bwMode="auto">
              <a:xfrm>
                <a:off x="2880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1" name="Line 34"/>
              <p:cNvSpPr>
                <a:spLocks noChangeShapeType="1"/>
              </p:cNvSpPr>
              <p:nvPr/>
            </p:nvSpPr>
            <p:spPr bwMode="auto">
              <a:xfrm>
                <a:off x="3024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2" name="Line 35"/>
              <p:cNvSpPr>
                <a:spLocks noChangeShapeType="1"/>
              </p:cNvSpPr>
              <p:nvPr/>
            </p:nvSpPr>
            <p:spPr bwMode="auto">
              <a:xfrm>
                <a:off x="3168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3" name="Line 36"/>
              <p:cNvSpPr>
                <a:spLocks noChangeShapeType="1"/>
              </p:cNvSpPr>
              <p:nvPr/>
            </p:nvSpPr>
            <p:spPr bwMode="auto">
              <a:xfrm>
                <a:off x="3312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4" name="Line 37"/>
              <p:cNvSpPr>
                <a:spLocks noChangeShapeType="1"/>
              </p:cNvSpPr>
              <p:nvPr/>
            </p:nvSpPr>
            <p:spPr bwMode="auto">
              <a:xfrm>
                <a:off x="3456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5" name="Line 38"/>
              <p:cNvSpPr>
                <a:spLocks noChangeShapeType="1"/>
              </p:cNvSpPr>
              <p:nvPr/>
            </p:nvSpPr>
            <p:spPr bwMode="auto">
              <a:xfrm>
                <a:off x="3600" y="1056"/>
                <a:ext cx="0" cy="297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6" name="Line 41"/>
              <p:cNvSpPr>
                <a:spLocks noChangeShapeType="1"/>
              </p:cNvSpPr>
              <p:nvPr/>
            </p:nvSpPr>
            <p:spPr bwMode="auto">
              <a:xfrm rot="16200000" flipV="1">
                <a:off x="3757" y="-253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7" name="Line 42"/>
              <p:cNvSpPr>
                <a:spLocks noChangeShapeType="1"/>
              </p:cNvSpPr>
              <p:nvPr/>
            </p:nvSpPr>
            <p:spPr bwMode="auto">
              <a:xfrm rot="5400000">
                <a:off x="3755" y="-108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8" name="Line 43"/>
              <p:cNvSpPr>
                <a:spLocks noChangeShapeType="1"/>
              </p:cNvSpPr>
              <p:nvPr/>
            </p:nvSpPr>
            <p:spPr bwMode="auto">
              <a:xfrm rot="5400000">
                <a:off x="3755" y="36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79" name="Line 44"/>
              <p:cNvSpPr>
                <a:spLocks noChangeShapeType="1"/>
              </p:cNvSpPr>
              <p:nvPr/>
            </p:nvSpPr>
            <p:spPr bwMode="auto">
              <a:xfrm rot="5400000">
                <a:off x="3755" y="180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0" name="Line 45"/>
              <p:cNvSpPr>
                <a:spLocks noChangeShapeType="1"/>
              </p:cNvSpPr>
              <p:nvPr/>
            </p:nvSpPr>
            <p:spPr bwMode="auto">
              <a:xfrm rot="5400000">
                <a:off x="3756" y="324"/>
                <a:ext cx="0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1" name="Line 46"/>
              <p:cNvSpPr>
                <a:spLocks noChangeShapeType="1"/>
              </p:cNvSpPr>
              <p:nvPr/>
            </p:nvSpPr>
            <p:spPr bwMode="auto">
              <a:xfrm rot="5400000">
                <a:off x="3755" y="468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2" name="Line 47"/>
              <p:cNvSpPr>
                <a:spLocks noChangeShapeType="1"/>
              </p:cNvSpPr>
              <p:nvPr/>
            </p:nvSpPr>
            <p:spPr bwMode="auto">
              <a:xfrm rot="5400000">
                <a:off x="3755" y="612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3" name="Line 48"/>
              <p:cNvSpPr>
                <a:spLocks noChangeShapeType="1"/>
              </p:cNvSpPr>
              <p:nvPr/>
            </p:nvSpPr>
            <p:spPr bwMode="auto">
              <a:xfrm rot="5400000">
                <a:off x="3755" y="756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4" name="Line 49"/>
              <p:cNvSpPr>
                <a:spLocks noChangeShapeType="1"/>
              </p:cNvSpPr>
              <p:nvPr/>
            </p:nvSpPr>
            <p:spPr bwMode="auto">
              <a:xfrm rot="5400000">
                <a:off x="3755" y="900"/>
                <a:ext cx="1" cy="300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5" name="Line 51"/>
              <p:cNvSpPr>
                <a:spLocks noChangeShapeType="1"/>
              </p:cNvSpPr>
              <p:nvPr/>
            </p:nvSpPr>
            <p:spPr bwMode="auto">
              <a:xfrm rot="16200000" flipV="1">
                <a:off x="3757" y="1187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6" name="Line 52"/>
              <p:cNvSpPr>
                <a:spLocks noChangeShapeType="1"/>
              </p:cNvSpPr>
              <p:nvPr/>
            </p:nvSpPr>
            <p:spPr bwMode="auto">
              <a:xfrm rot="16200000" flipV="1">
                <a:off x="3757" y="1331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7" name="Line 53"/>
              <p:cNvSpPr>
                <a:spLocks noChangeShapeType="1"/>
              </p:cNvSpPr>
              <p:nvPr/>
            </p:nvSpPr>
            <p:spPr bwMode="auto">
              <a:xfrm rot="16200000" flipV="1">
                <a:off x="3757" y="1475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8" name="Line 54"/>
              <p:cNvSpPr>
                <a:spLocks noChangeShapeType="1"/>
              </p:cNvSpPr>
              <p:nvPr/>
            </p:nvSpPr>
            <p:spPr bwMode="auto">
              <a:xfrm rot="16200000" flipV="1">
                <a:off x="3757" y="1619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89" name="Line 55"/>
              <p:cNvSpPr>
                <a:spLocks noChangeShapeType="1"/>
              </p:cNvSpPr>
              <p:nvPr/>
            </p:nvSpPr>
            <p:spPr bwMode="auto">
              <a:xfrm rot="5400000">
                <a:off x="3757" y="1763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0" name="Line 56"/>
              <p:cNvSpPr>
                <a:spLocks noChangeShapeType="1"/>
              </p:cNvSpPr>
              <p:nvPr/>
            </p:nvSpPr>
            <p:spPr bwMode="auto">
              <a:xfrm rot="16200000" flipV="1">
                <a:off x="3757" y="1907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1" name="Line 57"/>
              <p:cNvSpPr>
                <a:spLocks noChangeShapeType="1"/>
              </p:cNvSpPr>
              <p:nvPr/>
            </p:nvSpPr>
            <p:spPr bwMode="auto">
              <a:xfrm rot="16200000" flipV="1">
                <a:off x="3757" y="2051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2" name="Line 58"/>
              <p:cNvSpPr>
                <a:spLocks noChangeShapeType="1"/>
              </p:cNvSpPr>
              <p:nvPr/>
            </p:nvSpPr>
            <p:spPr bwMode="auto">
              <a:xfrm rot="16200000" flipV="1">
                <a:off x="3757" y="2195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3" name="Line 59"/>
              <p:cNvSpPr>
                <a:spLocks noChangeShapeType="1"/>
              </p:cNvSpPr>
              <p:nvPr/>
            </p:nvSpPr>
            <p:spPr bwMode="auto">
              <a:xfrm rot="16200000" flipV="1">
                <a:off x="3757" y="2339"/>
                <a:ext cx="0" cy="3001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4" name="Line 20"/>
              <p:cNvSpPr>
                <a:spLocks noChangeShapeType="1"/>
              </p:cNvSpPr>
              <p:nvPr/>
            </p:nvSpPr>
            <p:spPr bwMode="auto">
              <a:xfrm rot="16200000" flipV="1">
                <a:off x="3768" y="1032"/>
                <a:ext cx="0" cy="302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95" name="Line 19"/>
              <p:cNvSpPr>
                <a:spLocks noChangeShapeType="1"/>
              </p:cNvSpPr>
              <p:nvPr/>
            </p:nvSpPr>
            <p:spPr bwMode="auto">
              <a:xfrm>
                <a:off x="3744" y="1056"/>
                <a:ext cx="0" cy="29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352" name="Text Box 75"/>
            <p:cNvSpPr txBox="1">
              <a:spLocks noChangeArrowheads="1"/>
            </p:cNvSpPr>
            <p:nvPr/>
          </p:nvSpPr>
          <p:spPr bwMode="auto">
            <a:xfrm>
              <a:off x="5222" y="247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b="1"/>
                <a:t>x</a:t>
              </a:r>
            </a:p>
          </p:txBody>
        </p:sp>
        <p:sp>
          <p:nvSpPr>
            <p:cNvPr id="14353" name="Text Box 76"/>
            <p:cNvSpPr txBox="1">
              <a:spLocks noChangeArrowheads="1"/>
            </p:cNvSpPr>
            <p:nvPr/>
          </p:nvSpPr>
          <p:spPr bwMode="auto">
            <a:xfrm>
              <a:off x="3592" y="85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b="1"/>
                <a:t>y</a:t>
              </a:r>
            </a:p>
          </p:txBody>
        </p:sp>
      </p:grp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What is the equation of a parabola that goes through the point (1, 3). Also, graph.</a:t>
            </a:r>
            <a:endParaRPr lang="en-US" sz="3600" dirty="0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1295400" y="2209800"/>
            <a:ext cx="0" cy="419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762000" y="26670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838200" y="205740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371600" y="205740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y</a:t>
            </a:r>
            <a:endParaRPr lang="en-US" dirty="0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685800" y="2744788"/>
            <a:ext cx="522288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-3</a:t>
            </a:r>
          </a:p>
          <a:p>
            <a:r>
              <a:rPr lang="en-US" dirty="0"/>
              <a:t>-2</a:t>
            </a:r>
          </a:p>
          <a:p>
            <a:r>
              <a:rPr lang="en-US" dirty="0"/>
              <a:t>-1</a:t>
            </a:r>
          </a:p>
          <a:p>
            <a:r>
              <a:rPr lang="en-US" dirty="0"/>
              <a:t> 0</a:t>
            </a:r>
          </a:p>
          <a:p>
            <a:r>
              <a:rPr lang="en-US" dirty="0"/>
              <a:t> 1</a:t>
            </a:r>
          </a:p>
          <a:p>
            <a:r>
              <a:rPr lang="en-US" dirty="0"/>
              <a:t> 2</a:t>
            </a:r>
          </a:p>
          <a:p>
            <a:r>
              <a:rPr lang="en-US" dirty="0"/>
              <a:t> 3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371600" y="2743200"/>
            <a:ext cx="91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5" grpId="0" animBg="1"/>
      <p:bldP spid="2056" grpId="0" autoUpdateAnimBg="0"/>
      <p:bldP spid="2057" grpId="0" autoUpdateAnimBg="0"/>
      <p:bldP spid="2058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211</Words>
  <Application>Microsoft Macintosh PowerPoint</Application>
  <PresentationFormat>On-screen Show (4:3)</PresentationFormat>
  <Paragraphs>45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AAT parabola question</vt:lpstr>
      <vt:lpstr>What is the equation of a parabola that goes through the point (2, 9). Also, graph.</vt:lpstr>
      <vt:lpstr>What is the equation of a parabola that goes through the point (1, 3). Also, graph.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AAT parabola question</dc:title>
  <dc:creator>d d</dc:creator>
  <cp:lastModifiedBy>d d</cp:lastModifiedBy>
  <cp:revision>1</cp:revision>
  <dcterms:created xsi:type="dcterms:W3CDTF">2014-08-25T03:00:31Z</dcterms:created>
  <dcterms:modified xsi:type="dcterms:W3CDTF">2014-08-25T03:01:43Z</dcterms:modified>
</cp:coreProperties>
</file>